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9" r:id="rId1"/>
    <p:sldMasterId id="2147483771" r:id="rId2"/>
  </p:sldMasterIdLst>
  <p:notesMasterIdLst>
    <p:notesMasterId r:id="rId25"/>
  </p:notesMasterIdLst>
  <p:handoutMasterIdLst>
    <p:handoutMasterId r:id="rId26"/>
  </p:handoutMasterIdLst>
  <p:sldIdLst>
    <p:sldId id="256" r:id="rId3"/>
    <p:sldId id="293" r:id="rId4"/>
    <p:sldId id="275" r:id="rId5"/>
    <p:sldId id="266" r:id="rId6"/>
    <p:sldId id="264" r:id="rId7"/>
    <p:sldId id="272" r:id="rId8"/>
    <p:sldId id="268" r:id="rId9"/>
    <p:sldId id="269" r:id="rId10"/>
    <p:sldId id="270" r:id="rId11"/>
    <p:sldId id="271" r:id="rId12"/>
    <p:sldId id="294" r:id="rId13"/>
    <p:sldId id="279" r:id="rId14"/>
    <p:sldId id="295" r:id="rId15"/>
    <p:sldId id="274" r:id="rId16"/>
    <p:sldId id="281" r:id="rId17"/>
    <p:sldId id="282" r:id="rId18"/>
    <p:sldId id="284" r:id="rId19"/>
    <p:sldId id="286" r:id="rId20"/>
    <p:sldId id="287" r:id="rId21"/>
    <p:sldId id="288" r:id="rId22"/>
    <p:sldId id="278" r:id="rId23"/>
    <p:sldId id="277"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767"/>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32" autoAdjust="0"/>
  </p:normalViewPr>
  <p:slideViewPr>
    <p:cSldViewPr snapToGrid="0">
      <p:cViewPr varScale="1">
        <p:scale>
          <a:sx n="59" d="100"/>
          <a:sy n="59" d="100"/>
        </p:scale>
        <p:origin x="1435" y="72"/>
      </p:cViewPr>
      <p:guideLst/>
    </p:cSldViewPr>
  </p:slideViewPr>
  <p:notesTextViewPr>
    <p:cViewPr>
      <p:scale>
        <a:sx n="1" d="1"/>
        <a:sy n="1" d="1"/>
      </p:scale>
      <p:origin x="0" y="0"/>
    </p:cViewPr>
  </p:notesTextViewPr>
  <p:notesViewPr>
    <p:cSldViewPr snapToGrid="0">
      <p:cViewPr varScale="1">
        <p:scale>
          <a:sx n="89" d="100"/>
          <a:sy n="89" d="100"/>
        </p:scale>
        <p:origin x="380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D86BD5-0707-4B7A-A97F-073C6FDB7E0A}" type="datetimeFigureOut">
              <a:rPr lang="en-US" smtClean="0"/>
              <a:t>7/27/2022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B54E33-AB89-4FEA-BC86-236B78BD5F39}" type="slidenum">
              <a:rPr lang="en-US" smtClean="0"/>
              <a:t>‹#›</a:t>
            </a:fld>
            <a:endParaRPr lang="en-US"/>
          </a:p>
        </p:txBody>
      </p:sp>
    </p:spTree>
    <p:extLst>
      <p:ext uri="{BB962C8B-B14F-4D97-AF65-F5344CB8AC3E}">
        <p14:creationId xmlns:p14="http://schemas.microsoft.com/office/powerpoint/2010/main" val="223234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9457852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5302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4530589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2019003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31253880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76C060-BF04-4760-85C2-D1275E0E0A26}"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25098967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76C060-BF04-4760-85C2-D1275E0E0A26}"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9291727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76C060-BF04-4760-85C2-D1275E0E0A26}"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6006446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76C060-BF04-4760-85C2-D1275E0E0A26}"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30976515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76C060-BF04-4760-85C2-D1275E0E0A26}"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42663710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76C060-BF04-4760-85C2-D1275E0E0A26}"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2646932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6C060-BF04-4760-85C2-D1275E0E0A26}"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10037034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76C060-BF04-4760-85C2-D1275E0E0A26}"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25332519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9584945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76C060-BF04-4760-85C2-D1275E0E0A26}"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27440070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76C060-BF04-4760-85C2-D1275E0E0A26}"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3357579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76C060-BF04-4760-85C2-D1275E0E0A26}"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CAF546-5283-4A2C-946E-2A169384F27D}" type="slidenum">
              <a:rPr lang="en-US" smtClean="0"/>
              <a:t>‹#›</a:t>
            </a:fld>
            <a:endParaRPr lang="en-US"/>
          </a:p>
        </p:txBody>
      </p:sp>
    </p:spTree>
    <p:extLst>
      <p:ext uri="{BB962C8B-B14F-4D97-AF65-F5344CB8AC3E}">
        <p14:creationId xmlns:p14="http://schemas.microsoft.com/office/powerpoint/2010/main" val="14523806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6" name="Slide Number Placeholder 5"/>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15330896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3763" y="2597150"/>
            <a:ext cx="5532437" cy="6188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597150"/>
            <a:ext cx="5532438" cy="61880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40999993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9" name="Slide Number Placeholder 8"/>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29417861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5" name="Slide Number Placeholder 4"/>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41479132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4" name="Slide Number Placeholder 3"/>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33785137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37728191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93763" y="9040813"/>
            <a:ext cx="2925762" cy="519112"/>
          </a:xfrm>
          <a:prstGeom prst="rect">
            <a:avLst/>
          </a:prstGeom>
        </p:spPr>
        <p:txBody>
          <a:bodyPr/>
          <a:lstStyle/>
          <a:p>
            <a:fld id="{60CE80B7-AA3C-4CE3-8AA1-83B77B949BF4}" type="datetimeFigureOut">
              <a:rPr lang="en-US" smtClean="0"/>
              <a:t>7/27/2022</a:t>
            </a:fld>
            <a:endParaRPr lang="en-US"/>
          </a:p>
        </p:txBody>
      </p:sp>
      <p:sp>
        <p:nvSpPr>
          <p:cNvPr id="7" name="Slide Number Placeholder 6"/>
          <p:cNvSpPr>
            <a:spLocks noGrp="1"/>
          </p:cNvSpPr>
          <p:nvPr>
            <p:ph type="sldNum" sz="quarter" idx="12"/>
          </p:nvPr>
        </p:nvSpPr>
        <p:spPr>
          <a:xfrm>
            <a:off x="9185275" y="9040813"/>
            <a:ext cx="2925763" cy="519112"/>
          </a:xfrm>
          <a:prstGeom prst="rect">
            <a:avLst/>
          </a:prstGeom>
        </p:spPr>
        <p:txBody>
          <a:bodyPr/>
          <a:lstStyle/>
          <a:p>
            <a:fld id="{D0C7B8E9-9B8F-4E67-88B4-78CC19A92C45}" type="slidenum">
              <a:rPr lang="en-US" smtClean="0"/>
              <a:t>‹#›</a:t>
            </a:fld>
            <a:endParaRPr lang="en-US"/>
          </a:p>
        </p:txBody>
      </p:sp>
    </p:spTree>
    <p:extLst>
      <p:ext uri="{BB962C8B-B14F-4D97-AF65-F5344CB8AC3E}">
        <p14:creationId xmlns:p14="http://schemas.microsoft.com/office/powerpoint/2010/main" val="8766530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8299701"/>
            <a:ext cx="3782576" cy="1453899"/>
          </a:xfrm>
          <a:prstGeom prst="rect">
            <a:avLst/>
          </a:prstGeom>
        </p:spPr>
      </p:pic>
    </p:spTree>
    <p:extLst>
      <p:ext uri="{BB962C8B-B14F-4D97-AF65-F5344CB8AC3E}">
        <p14:creationId xmlns:p14="http://schemas.microsoft.com/office/powerpoint/2010/main" val="16145818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6476C060-BF04-4760-85C2-D1275E0E0A26}" type="datetimeFigureOut">
              <a:rPr lang="en-US" smtClean="0"/>
              <a:t>7/27/2022</a:t>
            </a:fld>
            <a:endParaRPr lang="en-US"/>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1FCAF546-5283-4A2C-946E-2A169384F27D}" type="slidenum">
              <a:rPr lang="en-US" smtClean="0"/>
              <a:t>‹#›</a:t>
            </a:fld>
            <a:endParaRPr lang="en-US"/>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27850" y="8161011"/>
            <a:ext cx="2438405" cy="1453899"/>
          </a:xfrm>
          <a:prstGeom prst="rect">
            <a:avLst/>
          </a:prstGeom>
        </p:spPr>
      </p:pic>
    </p:spTree>
    <p:extLst>
      <p:ext uri="{BB962C8B-B14F-4D97-AF65-F5344CB8AC3E}">
        <p14:creationId xmlns:p14="http://schemas.microsoft.com/office/powerpoint/2010/main" val="320573622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54" t="1286"/>
          <a:stretch/>
        </p:blipFill>
        <p:spPr>
          <a:xfrm>
            <a:off x="-9728" y="0"/>
            <a:ext cx="13014528" cy="97536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376" y="6546715"/>
            <a:ext cx="5378424" cy="3206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92"/>
          <a:stretch/>
        </p:blipFill>
        <p:spPr>
          <a:xfrm>
            <a:off x="-9728" y="0"/>
            <a:ext cx="7197944" cy="77724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123" y="554477"/>
            <a:ext cx="6150466" cy="41015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123" y="4951685"/>
            <a:ext cx="6150466" cy="4100311"/>
          </a:xfrm>
          <a:prstGeom prst="rect">
            <a:avLst/>
          </a:prstGeom>
        </p:spPr>
      </p:pic>
    </p:spTree>
    <p:extLst>
      <p:ext uri="{BB962C8B-B14F-4D97-AF65-F5344CB8AC3E}">
        <p14:creationId xmlns:p14="http://schemas.microsoft.com/office/powerpoint/2010/main" val="3417125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3767"/>
        </a:solidFill>
        <a:effectLst/>
      </p:bgPr>
    </p:bg>
    <p:spTree>
      <p:nvGrpSpPr>
        <p:cNvPr id="1" name=""/>
        <p:cNvGrpSpPr/>
        <p:nvPr/>
      </p:nvGrpSpPr>
      <p:grpSpPr>
        <a:xfrm>
          <a:off x="0" y="0"/>
          <a:ext cx="0" cy="0"/>
          <a:chOff x="0" y="0"/>
          <a:chExt cx="0" cy="0"/>
        </a:xfrm>
      </p:grpSpPr>
      <p:grpSp>
        <p:nvGrpSpPr>
          <p:cNvPr id="2" name="Group 1"/>
          <p:cNvGrpSpPr/>
          <p:nvPr/>
        </p:nvGrpSpPr>
        <p:grpSpPr>
          <a:xfrm>
            <a:off x="13062" y="266864"/>
            <a:ext cx="12997543" cy="8001925"/>
            <a:chOff x="13062" y="266864"/>
            <a:chExt cx="12997543" cy="8001925"/>
          </a:xfrm>
        </p:grpSpPr>
        <p:pic>
          <p:nvPicPr>
            <p:cNvPr id="5" name="CD88C6D4-C20E-4B21-9B29-0775F0A7EEED" descr="3B918524-6653-49D2-A839-8925DFA2F9EE"/>
            <p:cNvPicPr>
              <a:picLocks noChangeAspect="1" noChangeArrowheads="1"/>
            </p:cNvPicPr>
            <p:nvPr/>
          </p:nvPicPr>
          <p:blipFill rotWithShape="1">
            <a:blip r:embed="rId2">
              <a:extLst>
                <a:ext uri="{28A0092B-C50C-407E-A947-70E740481C1C}">
                  <a14:useLocalDpi xmlns:a14="http://schemas.microsoft.com/office/drawing/2010/main" val="0"/>
                </a:ext>
              </a:extLst>
            </a:blip>
            <a:srcRect l="7590" t="6208" r="6877" b="7485"/>
            <a:stretch/>
          </p:blipFill>
          <p:spPr bwMode="auto">
            <a:xfrm>
              <a:off x="13062" y="888274"/>
              <a:ext cx="12997543" cy="73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4196" y="266864"/>
              <a:ext cx="7318029" cy="738664"/>
            </a:xfrm>
            <a:prstGeom prst="rect">
              <a:avLst/>
            </a:prstGeom>
            <a:noFill/>
          </p:spPr>
          <p:txBody>
            <a:bodyPr wrap="none" rtlCol="0">
              <a:spAutoFit/>
            </a:bodyPr>
            <a:lstStyle/>
            <a:p>
              <a:r>
                <a:rPr lang="en-US" sz="4200" b="1" dirty="0" smtClean="0">
                  <a:solidFill>
                    <a:schemeClr val="bg1"/>
                  </a:solidFill>
                </a:rPr>
                <a:t>EMI AROUND THE WORLD*</a:t>
              </a:r>
              <a:endParaRPr lang="en-US" sz="4200" b="1" dirty="0">
                <a:solidFill>
                  <a:schemeClr val="bg1"/>
                </a:solidFill>
              </a:endParaRPr>
            </a:p>
          </p:txBody>
        </p:sp>
        <p:sp>
          <p:nvSpPr>
            <p:cNvPr id="7" name="TextBox 6"/>
            <p:cNvSpPr txBox="1"/>
            <p:nvPr/>
          </p:nvSpPr>
          <p:spPr>
            <a:xfrm>
              <a:off x="8280400" y="266864"/>
              <a:ext cx="4419163" cy="784830"/>
            </a:xfrm>
            <a:prstGeom prst="rect">
              <a:avLst/>
            </a:prstGeom>
            <a:noFill/>
          </p:spPr>
          <p:txBody>
            <a:bodyPr wrap="square" rtlCol="0">
              <a:spAutoFit/>
            </a:bodyPr>
            <a:lstStyle/>
            <a:p>
              <a:pPr algn="r"/>
              <a:r>
                <a:rPr lang="en-US" sz="900" b="1" dirty="0" smtClean="0">
                  <a:solidFill>
                    <a:schemeClr val="bg1"/>
                  </a:solidFill>
                </a:rPr>
                <a:t>THE FULLER PROJECTION MAP DESIGN IS A TRADEMARK OF THE BUCKMINSTER FULLER INSTITUTE. ©1938, 1967, &amp; 1992.</a:t>
              </a:r>
            </a:p>
            <a:p>
              <a:pPr algn="r"/>
              <a:r>
                <a:rPr lang="en-US" sz="900" b="1" dirty="0" smtClean="0">
                  <a:solidFill>
                    <a:schemeClr val="bg1"/>
                  </a:solidFill>
                </a:rPr>
                <a:t>ALL RIGHTS RESERVED, WWW.BFI.ORG.</a:t>
              </a:r>
            </a:p>
            <a:p>
              <a:pPr algn="r"/>
              <a:endParaRPr lang="en-US" sz="900" b="1" dirty="0">
                <a:solidFill>
                  <a:schemeClr val="bg1"/>
                </a:solidFill>
              </a:endParaRPr>
            </a:p>
            <a:p>
              <a:pPr algn="r"/>
              <a:r>
                <a:rPr lang="en-US" sz="900" b="1" dirty="0" smtClean="0">
                  <a:solidFill>
                    <a:schemeClr val="bg1"/>
                  </a:solidFill>
                </a:rPr>
                <a:t>TM</a:t>
              </a:r>
              <a:endParaRPr lang="en-US" sz="900" b="1" dirty="0">
                <a:solidFill>
                  <a:schemeClr val="bg1"/>
                </a:solidFill>
              </a:endParaRPr>
            </a:p>
          </p:txBody>
        </p:sp>
      </p:grpSp>
    </p:spTree>
    <p:extLst>
      <p:ext uri="{BB962C8B-B14F-4D97-AF65-F5344CB8AC3E}">
        <p14:creationId xmlns:p14="http://schemas.microsoft.com/office/powerpoint/2010/main" val="311907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grpSp>
        <p:nvGrpSpPr>
          <p:cNvPr id="5" name="Group 4"/>
          <p:cNvGrpSpPr/>
          <p:nvPr/>
        </p:nvGrpSpPr>
        <p:grpSpPr>
          <a:xfrm>
            <a:off x="730025" y="364689"/>
            <a:ext cx="10064976" cy="9167457"/>
            <a:chOff x="730025" y="364689"/>
            <a:chExt cx="10064976" cy="9167457"/>
          </a:xfrm>
        </p:grpSpPr>
        <p:sp>
          <p:nvSpPr>
            <p:cNvPr id="6" name="TextBox 5"/>
            <p:cNvSpPr txBox="1"/>
            <p:nvPr/>
          </p:nvSpPr>
          <p:spPr>
            <a:xfrm>
              <a:off x="730025" y="364689"/>
              <a:ext cx="4610558" cy="584775"/>
            </a:xfrm>
            <a:prstGeom prst="rect">
              <a:avLst/>
            </a:prstGeom>
            <a:noFill/>
          </p:spPr>
          <p:txBody>
            <a:bodyPr wrap="none" rtlCol="0">
              <a:spAutoFit/>
            </a:bodyPr>
            <a:lstStyle/>
            <a:p>
              <a:r>
                <a:rPr lang="en-US" sz="3200" b="1" dirty="0" smtClean="0">
                  <a:solidFill>
                    <a:schemeClr val="bg1"/>
                  </a:solidFill>
                </a:rPr>
                <a:t>EMI PROJECTS IN 2021</a:t>
              </a:r>
              <a:endParaRPr lang="en-US" sz="3200" b="1"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501" y="657076"/>
              <a:ext cx="8445500" cy="8875070"/>
            </a:xfrm>
            <a:prstGeom prst="rect">
              <a:avLst/>
            </a:prstGeom>
          </p:spPr>
        </p:pic>
      </p:grpSp>
    </p:spTree>
    <p:extLst>
      <p:ext uri="{BB962C8B-B14F-4D97-AF65-F5344CB8AC3E}">
        <p14:creationId xmlns:p14="http://schemas.microsoft.com/office/powerpoint/2010/main" val="135898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grpSp>
        <p:nvGrpSpPr>
          <p:cNvPr id="8" name="Group 7"/>
          <p:cNvGrpSpPr/>
          <p:nvPr/>
        </p:nvGrpSpPr>
        <p:grpSpPr>
          <a:xfrm>
            <a:off x="0" y="364689"/>
            <a:ext cx="13004800" cy="7567767"/>
            <a:chOff x="0" y="364689"/>
            <a:chExt cx="13004800" cy="7567767"/>
          </a:xfrm>
        </p:grpSpPr>
        <p:sp>
          <p:nvSpPr>
            <p:cNvPr id="9" name="TextBox 8"/>
            <p:cNvSpPr txBox="1"/>
            <p:nvPr/>
          </p:nvSpPr>
          <p:spPr>
            <a:xfrm>
              <a:off x="936012" y="364689"/>
              <a:ext cx="4198585" cy="584775"/>
            </a:xfrm>
            <a:prstGeom prst="rect">
              <a:avLst/>
            </a:prstGeom>
            <a:noFill/>
          </p:spPr>
          <p:txBody>
            <a:bodyPr wrap="none" rtlCol="0">
              <a:spAutoFit/>
            </a:bodyPr>
            <a:lstStyle/>
            <a:p>
              <a:r>
                <a:rPr lang="en-US" sz="3200" b="1" dirty="0" smtClean="0">
                  <a:solidFill>
                    <a:schemeClr val="bg1"/>
                  </a:solidFill>
                </a:rPr>
                <a:t>EMI PEOPLE IN 2021</a:t>
              </a:r>
              <a:endParaRPr lang="en-US" sz="3200" b="1" dirty="0">
                <a:solidFill>
                  <a:schemeClr val="bg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1144"/>
              <a:ext cx="13004800" cy="6111312"/>
            </a:xfrm>
            <a:prstGeom prst="rect">
              <a:avLst/>
            </a:prstGeom>
          </p:spPr>
        </p:pic>
      </p:grpSp>
    </p:spTree>
    <p:extLst>
      <p:ext uri="{BB962C8B-B14F-4D97-AF65-F5344CB8AC3E}">
        <p14:creationId xmlns:p14="http://schemas.microsoft.com/office/powerpoint/2010/main" val="91297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3007340" cy="8330719"/>
            <a:chOff x="0" y="0"/>
            <a:chExt cx="13007340" cy="8330719"/>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3007340" cy="83307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9470" y="2247901"/>
              <a:ext cx="4368800" cy="43688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041" y="2247900"/>
              <a:ext cx="4673600" cy="4673600"/>
            </a:xfrm>
            <a:prstGeom prst="rect">
              <a:avLst/>
            </a:prstGeom>
          </p:spPr>
        </p:pic>
        <p:sp>
          <p:nvSpPr>
            <p:cNvPr id="12" name="TextBox 11"/>
            <p:cNvSpPr txBox="1"/>
            <p:nvPr/>
          </p:nvSpPr>
          <p:spPr>
            <a:xfrm>
              <a:off x="1955800" y="758389"/>
              <a:ext cx="8398453" cy="707886"/>
            </a:xfrm>
            <a:prstGeom prst="rect">
              <a:avLst/>
            </a:prstGeom>
            <a:noFill/>
          </p:spPr>
          <p:txBody>
            <a:bodyPr wrap="none" rtlCol="0">
              <a:spAutoFit/>
            </a:bodyPr>
            <a:lstStyle/>
            <a:p>
              <a:r>
                <a:rPr lang="en-US" sz="4000" dirty="0" smtClean="0">
                  <a:solidFill>
                    <a:schemeClr val="bg1"/>
                  </a:solidFill>
                </a:rPr>
                <a:t>2021</a:t>
              </a:r>
              <a:r>
                <a:rPr lang="en-US" sz="4000" b="1" dirty="0" smtClean="0">
                  <a:solidFill>
                    <a:schemeClr val="bg1"/>
                  </a:solidFill>
                </a:rPr>
                <a:t> Financial Report Summary</a:t>
              </a:r>
              <a:endParaRPr lang="en-US" sz="4000" b="1" dirty="0">
                <a:solidFill>
                  <a:schemeClr val="bg1"/>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54000"/>
              <a:ext cx="1727200" cy="1727200"/>
            </a:xfrm>
            <a:prstGeom prst="rect">
              <a:avLst/>
            </a:prstGeom>
          </p:spPr>
        </p:pic>
      </p:grpSp>
    </p:spTree>
    <p:extLst>
      <p:ext uri="{BB962C8B-B14F-4D97-AF65-F5344CB8AC3E}">
        <p14:creationId xmlns:p14="http://schemas.microsoft.com/office/powerpoint/2010/main" val="331385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a typeface="Open Sans" panose="020B0606030504020204" pitchFamily="34" charset="0"/>
                <a:cs typeface="Open Sans" panose="020B0606030504020204" pitchFamily="34" charset="0"/>
              </a:rPr>
              <a:t>[Project type] Design in [Country] with EMI</a:t>
            </a:r>
            <a:endParaRPr lang="en-US" dirty="0">
              <a:solidFill>
                <a:schemeClr val="bg1"/>
              </a:solidFill>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pPr marL="0" indent="0" algn="ctr">
              <a:buNone/>
            </a:pPr>
            <a:endParaRPr lang="en-US" dirty="0" smtClean="0">
              <a:solidFill>
                <a:schemeClr val="bg1"/>
              </a:solidFill>
              <a:latin typeface="+mj-lt"/>
              <a:ea typeface="Open Sans" panose="020B0606030504020204" pitchFamily="34" charset="0"/>
              <a:cs typeface="Open Sans" panose="020B0606030504020204" pitchFamily="34" charset="0"/>
            </a:endParaRPr>
          </a:p>
          <a:p>
            <a:pPr marL="0" indent="0" algn="ctr">
              <a:buNone/>
            </a:pPr>
            <a:endParaRPr lang="en-US" dirty="0">
              <a:solidFill>
                <a:schemeClr val="bg1"/>
              </a:solidFill>
              <a:latin typeface="+mj-lt"/>
              <a:ea typeface="Open Sans" panose="020B0606030504020204" pitchFamily="34" charset="0"/>
              <a:cs typeface="Open Sans" panose="020B0606030504020204" pitchFamily="34" charset="0"/>
            </a:endParaRPr>
          </a:p>
          <a:p>
            <a:pPr marL="0" indent="0" algn="ctr">
              <a:buNone/>
            </a:pPr>
            <a:r>
              <a:rPr lang="en-US" i="1" dirty="0" smtClean="0">
                <a:solidFill>
                  <a:schemeClr val="bg1"/>
                </a:solidFill>
                <a:latin typeface="+mj-lt"/>
                <a:ea typeface="Open Sans" panose="020B0606030504020204" pitchFamily="34" charset="0"/>
                <a:cs typeface="Open Sans" panose="020B0606030504020204" pitchFamily="34" charset="0"/>
              </a:rPr>
              <a:t>Insert picture of you in-country here</a:t>
            </a:r>
          </a:p>
        </p:txBody>
      </p:sp>
    </p:spTree>
    <p:extLst>
      <p:ext uri="{BB962C8B-B14F-4D97-AF65-F5344CB8AC3E}">
        <p14:creationId xmlns:p14="http://schemas.microsoft.com/office/powerpoint/2010/main" val="4008149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en-US" dirty="0" smtClean="0">
                <a:solidFill>
                  <a:schemeClr val="bg1"/>
                </a:solidFill>
              </a:rPr>
              <a:t>[Country Name]</a:t>
            </a:r>
            <a:endParaRPr lang="en-US" dirty="0">
              <a:solidFill>
                <a:schemeClr val="bg1"/>
              </a:solidFill>
            </a:endParaRPr>
          </a:p>
        </p:txBody>
      </p:sp>
      <p:sp>
        <p:nvSpPr>
          <p:cNvPr id="5" name="Content Placeholder 4"/>
          <p:cNvSpPr>
            <a:spLocks noGrp="1"/>
          </p:cNvSpPr>
          <p:nvPr>
            <p:ph sz="half" idx="1"/>
          </p:nvPr>
        </p:nvSpPr>
        <p:spPr/>
        <p:txBody>
          <a:bodyPr/>
          <a:lstStyle/>
          <a:p>
            <a:pPr marL="0" indent="0">
              <a:buNone/>
            </a:pPr>
            <a:endParaRPr lang="en-US" i="1" dirty="0" smtClean="0">
              <a:solidFill>
                <a:schemeClr val="bg1"/>
              </a:solidFill>
              <a:latin typeface="+mj-lt"/>
            </a:endParaRPr>
          </a:p>
          <a:p>
            <a:pPr marL="0" indent="0">
              <a:buNone/>
            </a:pPr>
            <a:endParaRPr lang="en-US" i="1" dirty="0">
              <a:solidFill>
                <a:schemeClr val="bg1"/>
              </a:solidFill>
              <a:latin typeface="+mj-lt"/>
            </a:endParaRPr>
          </a:p>
          <a:p>
            <a:pPr marL="0" indent="0" algn="ctr">
              <a:buNone/>
            </a:pPr>
            <a:r>
              <a:rPr lang="en-US" i="1" dirty="0" smtClean="0">
                <a:solidFill>
                  <a:schemeClr val="bg1"/>
                </a:solidFill>
                <a:latin typeface="+mj-lt"/>
              </a:rPr>
              <a:t>Insert map of the continent in which the country resides</a:t>
            </a:r>
            <a:endParaRPr lang="en-US" i="1" dirty="0">
              <a:solidFill>
                <a:schemeClr val="bg1"/>
              </a:solidFill>
              <a:latin typeface="+mj-lt"/>
            </a:endParaRPr>
          </a:p>
        </p:txBody>
      </p:sp>
      <p:sp>
        <p:nvSpPr>
          <p:cNvPr id="6" name="Content Placeholder 5"/>
          <p:cNvSpPr>
            <a:spLocks noGrp="1"/>
          </p:cNvSpPr>
          <p:nvPr>
            <p:ph sz="half" idx="2"/>
          </p:nvPr>
        </p:nvSpPr>
        <p:spPr/>
        <p:txBody>
          <a:bodyPr/>
          <a:lstStyle/>
          <a:p>
            <a:pPr marL="0" indent="0">
              <a:buNone/>
            </a:pPr>
            <a:endParaRPr lang="en-US" dirty="0" smtClean="0">
              <a:latin typeface="+mj-lt"/>
            </a:endParaRPr>
          </a:p>
          <a:p>
            <a:pPr marL="0" indent="0">
              <a:buNone/>
            </a:pPr>
            <a:endParaRPr lang="en-US" dirty="0">
              <a:latin typeface="+mj-lt"/>
            </a:endParaRPr>
          </a:p>
          <a:p>
            <a:pPr marL="0" indent="0" algn="ctr">
              <a:buNone/>
            </a:pPr>
            <a:r>
              <a:rPr lang="en-US" i="1" dirty="0" smtClean="0">
                <a:solidFill>
                  <a:schemeClr val="bg1"/>
                </a:solidFill>
                <a:latin typeface="+mj-lt"/>
              </a:rPr>
              <a:t>Enter zoomed-in map of the country</a:t>
            </a:r>
            <a:endParaRPr lang="en-US" i="1" dirty="0">
              <a:solidFill>
                <a:schemeClr val="bg1"/>
              </a:solidFill>
              <a:latin typeface="+mj-lt"/>
            </a:endParaRPr>
          </a:p>
        </p:txBody>
      </p:sp>
    </p:spTree>
    <p:extLst>
      <p:ext uri="{BB962C8B-B14F-4D97-AF65-F5344CB8AC3E}">
        <p14:creationId xmlns:p14="http://schemas.microsoft.com/office/powerpoint/2010/main" val="162512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350" y="519113"/>
            <a:ext cx="11217275" cy="1659680"/>
          </a:xfrm>
        </p:spPr>
        <p:txBody>
          <a:bodyPr/>
          <a:lstStyle/>
          <a:p>
            <a:r>
              <a:rPr lang="en-US" dirty="0" smtClean="0">
                <a:solidFill>
                  <a:schemeClr val="bg1"/>
                </a:solidFill>
              </a:rPr>
              <a:t>The Ministry</a:t>
            </a:r>
            <a:endParaRPr lang="en-US" dirty="0">
              <a:solidFill>
                <a:schemeClr val="bg1"/>
              </a:solidFill>
            </a:endParaRPr>
          </a:p>
        </p:txBody>
      </p:sp>
      <p:sp>
        <p:nvSpPr>
          <p:cNvPr id="6" name="Text Placeholder 5"/>
          <p:cNvSpPr>
            <a:spLocks noGrp="1"/>
          </p:cNvSpPr>
          <p:nvPr>
            <p:ph type="body" idx="1"/>
          </p:nvPr>
        </p:nvSpPr>
        <p:spPr>
          <a:xfrm>
            <a:off x="895350" y="1904392"/>
            <a:ext cx="7256429" cy="1171575"/>
          </a:xfrm>
        </p:spPr>
        <p:txBody>
          <a:bodyPr>
            <a:normAutofit/>
          </a:bodyPr>
          <a:lstStyle/>
          <a:p>
            <a:r>
              <a:rPr lang="en-US" sz="3600" b="0" dirty="0">
                <a:solidFill>
                  <a:schemeClr val="bg1"/>
                </a:solidFill>
                <a:latin typeface="+mj-lt"/>
              </a:rPr>
              <a:t>[Name of Ministry being served]</a:t>
            </a:r>
            <a:endParaRPr lang="en-US" sz="3600" b="0" dirty="0">
              <a:latin typeface="+mj-lt"/>
            </a:endParaRPr>
          </a:p>
        </p:txBody>
      </p:sp>
      <p:sp>
        <p:nvSpPr>
          <p:cNvPr id="7" name="Content Placeholder 6"/>
          <p:cNvSpPr>
            <a:spLocks noGrp="1"/>
          </p:cNvSpPr>
          <p:nvPr>
            <p:ph sz="half" idx="2"/>
          </p:nvPr>
        </p:nvSpPr>
        <p:spPr>
          <a:xfrm>
            <a:off x="895350" y="3375498"/>
            <a:ext cx="7256429" cy="5028356"/>
          </a:xfrm>
        </p:spPr>
        <p:txBody>
          <a:bodyPr/>
          <a:lstStyle/>
          <a:p>
            <a:pPr marL="285750" indent="-285750"/>
            <a:r>
              <a:rPr lang="en-US" dirty="0">
                <a:solidFill>
                  <a:schemeClr val="bg1"/>
                </a:solidFill>
                <a:latin typeface="+mj-lt"/>
              </a:rPr>
              <a:t>[project that the EMI team designed, i.e. School for the Deaf, Hospital]</a:t>
            </a:r>
          </a:p>
          <a:p>
            <a:pPr marL="285750" indent="-285750"/>
            <a:endParaRPr lang="en-US" dirty="0">
              <a:solidFill>
                <a:schemeClr val="bg1"/>
              </a:solidFill>
              <a:latin typeface="+mj-lt"/>
            </a:endParaRPr>
          </a:p>
          <a:p>
            <a:pPr marL="285750" indent="-285750"/>
            <a:r>
              <a:rPr lang="en-US" dirty="0">
                <a:solidFill>
                  <a:schemeClr val="bg1"/>
                </a:solidFill>
                <a:latin typeface="+mj-lt"/>
              </a:rPr>
              <a:t>[about the ministry, i.e. The need of those being served</a:t>
            </a:r>
          </a:p>
          <a:p>
            <a:pPr marL="285750" indent="-285750"/>
            <a:endParaRPr lang="en-US" dirty="0">
              <a:solidFill>
                <a:schemeClr val="bg1"/>
              </a:solidFill>
              <a:latin typeface="+mj-lt"/>
            </a:endParaRPr>
          </a:p>
          <a:p>
            <a:pPr marL="285750" indent="-285750"/>
            <a:r>
              <a:rPr lang="en-US" dirty="0">
                <a:solidFill>
                  <a:schemeClr val="bg1"/>
                </a:solidFill>
                <a:latin typeface="+mj-lt"/>
              </a:rPr>
              <a:t>[A short sentence about the ministries impact</a:t>
            </a:r>
            <a:r>
              <a:rPr lang="en-US" dirty="0" smtClean="0">
                <a:solidFill>
                  <a:schemeClr val="bg1"/>
                </a:solidFill>
                <a:latin typeface="+mj-lt"/>
              </a:rPr>
              <a:t>]</a:t>
            </a:r>
            <a:endParaRPr lang="en-US" dirty="0">
              <a:solidFill>
                <a:schemeClr val="bg1"/>
              </a:solidFill>
              <a:latin typeface="+mj-lt"/>
            </a:endParaRPr>
          </a:p>
        </p:txBody>
      </p:sp>
      <p:sp>
        <p:nvSpPr>
          <p:cNvPr id="9" name="Content Placeholder 8"/>
          <p:cNvSpPr>
            <a:spLocks noGrp="1"/>
          </p:cNvSpPr>
          <p:nvPr>
            <p:ph sz="quarter" idx="4"/>
          </p:nvPr>
        </p:nvSpPr>
        <p:spPr>
          <a:xfrm>
            <a:off x="8317149" y="1332689"/>
            <a:ext cx="4252676" cy="7236536"/>
          </a:xfrm>
        </p:spPr>
        <p:txBody>
          <a:bodyPr/>
          <a:lstStyle/>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r>
              <a:rPr lang="en-US" i="1" dirty="0" smtClean="0">
                <a:solidFill>
                  <a:schemeClr val="bg1"/>
                </a:solidFill>
                <a:latin typeface="+mj-lt"/>
              </a:rPr>
              <a:t>Photo representing the ministry</a:t>
            </a:r>
            <a:endParaRPr lang="en-US" i="1" dirty="0">
              <a:solidFill>
                <a:schemeClr val="bg1"/>
              </a:solidFill>
              <a:latin typeface="+mj-lt"/>
            </a:endParaRPr>
          </a:p>
        </p:txBody>
      </p:sp>
    </p:spTree>
    <p:extLst>
      <p:ext uri="{BB962C8B-B14F-4D97-AF65-F5344CB8AC3E}">
        <p14:creationId xmlns:p14="http://schemas.microsoft.com/office/powerpoint/2010/main" val="329344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350" y="519113"/>
            <a:ext cx="11217275" cy="1659680"/>
          </a:xfrm>
        </p:spPr>
        <p:txBody>
          <a:bodyPr/>
          <a:lstStyle/>
          <a:p>
            <a:r>
              <a:rPr lang="en-US" dirty="0" smtClean="0">
                <a:solidFill>
                  <a:schemeClr val="bg1"/>
                </a:solidFill>
              </a:rPr>
              <a:t>The Project</a:t>
            </a:r>
            <a:endParaRPr lang="en-US" dirty="0">
              <a:solidFill>
                <a:schemeClr val="bg1"/>
              </a:solidFill>
            </a:endParaRPr>
          </a:p>
        </p:txBody>
      </p:sp>
      <p:sp>
        <p:nvSpPr>
          <p:cNvPr id="6" name="Text Placeholder 5"/>
          <p:cNvSpPr>
            <a:spLocks noGrp="1"/>
          </p:cNvSpPr>
          <p:nvPr>
            <p:ph type="body" idx="1"/>
          </p:nvPr>
        </p:nvSpPr>
        <p:spPr>
          <a:xfrm>
            <a:off x="895350" y="1904392"/>
            <a:ext cx="7256429" cy="1171575"/>
          </a:xfrm>
        </p:spPr>
        <p:txBody>
          <a:bodyPr>
            <a:normAutofit/>
          </a:bodyPr>
          <a:lstStyle/>
          <a:p>
            <a:r>
              <a:rPr lang="en-US" sz="3600" b="0" dirty="0" smtClean="0">
                <a:solidFill>
                  <a:schemeClr val="bg1"/>
                </a:solidFill>
                <a:latin typeface="+mj-lt"/>
              </a:rPr>
              <a:t>[Project Type] Design</a:t>
            </a:r>
            <a:endParaRPr lang="en-US" sz="3600" b="0" dirty="0">
              <a:solidFill>
                <a:schemeClr val="bg1"/>
              </a:solidFill>
              <a:latin typeface="+mj-lt"/>
            </a:endParaRPr>
          </a:p>
        </p:txBody>
      </p:sp>
      <p:sp>
        <p:nvSpPr>
          <p:cNvPr id="7" name="Content Placeholder 6"/>
          <p:cNvSpPr>
            <a:spLocks noGrp="1"/>
          </p:cNvSpPr>
          <p:nvPr>
            <p:ph sz="half" idx="2"/>
          </p:nvPr>
        </p:nvSpPr>
        <p:spPr>
          <a:xfrm>
            <a:off x="895350" y="3375498"/>
            <a:ext cx="6838139" cy="5028356"/>
          </a:xfrm>
        </p:spPr>
        <p:txBody>
          <a:bodyPr/>
          <a:lstStyle/>
          <a:p>
            <a:pPr marL="285750" indent="-285750"/>
            <a:r>
              <a:rPr lang="en-US" dirty="0" smtClean="0">
                <a:solidFill>
                  <a:schemeClr val="bg1"/>
                </a:solidFill>
                <a:latin typeface="+mj-lt"/>
              </a:rPr>
              <a:t>[The general scope of the project]</a:t>
            </a:r>
          </a:p>
          <a:p>
            <a:pPr marL="742950" lvl="1" indent="-285750"/>
            <a:r>
              <a:rPr lang="en-US" dirty="0" smtClean="0">
                <a:solidFill>
                  <a:schemeClr val="bg1"/>
                </a:solidFill>
                <a:latin typeface="+mj-lt"/>
              </a:rPr>
              <a:t>[list aspects of the project scope]</a:t>
            </a:r>
          </a:p>
          <a:p>
            <a:pPr marL="742950" lvl="1" indent="-285750"/>
            <a:r>
              <a:rPr lang="en-US" dirty="0" smtClean="0">
                <a:solidFill>
                  <a:schemeClr val="bg1"/>
                </a:solidFill>
                <a:latin typeface="+mj-lt"/>
              </a:rPr>
              <a:t>[list aspects of the project scope]</a:t>
            </a:r>
            <a:endParaRPr lang="en-US" dirty="0">
              <a:solidFill>
                <a:schemeClr val="bg1"/>
              </a:solidFill>
              <a:latin typeface="+mj-lt"/>
            </a:endParaRPr>
          </a:p>
          <a:p>
            <a:pPr marL="285750" indent="-285750"/>
            <a:endParaRPr lang="en-US" dirty="0">
              <a:solidFill>
                <a:schemeClr val="bg1"/>
              </a:solidFill>
              <a:latin typeface="+mj-lt"/>
            </a:endParaRPr>
          </a:p>
          <a:p>
            <a:pPr marL="285750" indent="-285750"/>
            <a:r>
              <a:rPr lang="en-US" dirty="0" smtClean="0">
                <a:solidFill>
                  <a:schemeClr val="bg1"/>
                </a:solidFill>
                <a:latin typeface="+mj-lt"/>
              </a:rPr>
              <a:t>[project design challenges]</a:t>
            </a:r>
            <a:endParaRPr lang="en-US" dirty="0">
              <a:solidFill>
                <a:schemeClr val="bg1"/>
              </a:solidFill>
              <a:latin typeface="+mj-lt"/>
            </a:endParaRPr>
          </a:p>
          <a:p>
            <a:pPr marL="285750" indent="-285750"/>
            <a:endParaRPr lang="en-US" dirty="0">
              <a:solidFill>
                <a:schemeClr val="bg1"/>
              </a:solidFill>
              <a:latin typeface="+mj-lt"/>
            </a:endParaRPr>
          </a:p>
          <a:p>
            <a:pPr marL="285750" indent="-285750"/>
            <a:r>
              <a:rPr lang="en-US" dirty="0" smtClean="0">
                <a:solidFill>
                  <a:schemeClr val="bg1"/>
                </a:solidFill>
                <a:latin typeface="+mj-lt"/>
              </a:rPr>
              <a:t>[A short sentence about how the complete project will impact those in need]</a:t>
            </a:r>
          </a:p>
        </p:txBody>
      </p:sp>
      <p:sp>
        <p:nvSpPr>
          <p:cNvPr id="9" name="Content Placeholder 8"/>
          <p:cNvSpPr>
            <a:spLocks noGrp="1"/>
          </p:cNvSpPr>
          <p:nvPr>
            <p:ph sz="quarter" idx="4"/>
          </p:nvPr>
        </p:nvSpPr>
        <p:spPr>
          <a:xfrm>
            <a:off x="8317149" y="1332689"/>
            <a:ext cx="4252676" cy="7236536"/>
          </a:xfrm>
        </p:spPr>
        <p:txBody>
          <a:bodyPr/>
          <a:lstStyle/>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r>
              <a:rPr lang="en-US" i="1" dirty="0" smtClean="0">
                <a:solidFill>
                  <a:schemeClr val="bg1"/>
                </a:solidFill>
                <a:latin typeface="+mj-lt"/>
              </a:rPr>
              <a:t>Photo representing the project</a:t>
            </a:r>
            <a:r>
              <a:rPr lang="en-US" i="1" dirty="0">
                <a:solidFill>
                  <a:schemeClr val="bg1"/>
                </a:solidFill>
                <a:latin typeface="+mj-lt"/>
              </a:rPr>
              <a:t> </a:t>
            </a:r>
            <a:r>
              <a:rPr lang="en-US" i="1" dirty="0" smtClean="0">
                <a:solidFill>
                  <a:schemeClr val="bg1"/>
                </a:solidFill>
                <a:latin typeface="+mj-lt"/>
              </a:rPr>
              <a:t>or project team</a:t>
            </a:r>
            <a:endParaRPr lang="en-US" i="1" dirty="0">
              <a:solidFill>
                <a:schemeClr val="bg1"/>
              </a:solidFill>
              <a:latin typeface="+mj-lt"/>
            </a:endParaRPr>
          </a:p>
        </p:txBody>
      </p:sp>
    </p:spTree>
    <p:extLst>
      <p:ext uri="{BB962C8B-B14F-4D97-AF65-F5344CB8AC3E}">
        <p14:creationId xmlns:p14="http://schemas.microsoft.com/office/powerpoint/2010/main" val="82726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[Personal Story Title]</a:t>
            </a:r>
            <a:endParaRPr lang="en-US" dirty="0">
              <a:solidFill>
                <a:schemeClr val="bg1"/>
              </a:solidFill>
            </a:endParaRPr>
          </a:p>
        </p:txBody>
      </p:sp>
      <p:sp>
        <p:nvSpPr>
          <p:cNvPr id="7" name="Content Placeholder 6"/>
          <p:cNvSpPr>
            <a:spLocks noGrp="1"/>
          </p:cNvSpPr>
          <p:nvPr>
            <p:ph idx="1"/>
          </p:nvPr>
        </p:nvSpPr>
        <p:spPr/>
        <p:txBody>
          <a:bodyPr/>
          <a:lstStyle/>
          <a:p>
            <a:r>
              <a:rPr lang="en-US" dirty="0" smtClean="0">
                <a:solidFill>
                  <a:schemeClr val="bg1"/>
                </a:solidFill>
                <a:latin typeface="+mj-lt"/>
              </a:rPr>
              <a:t>This slide would be used for you to tell a personal story from your trip</a:t>
            </a:r>
          </a:p>
          <a:p>
            <a:pPr lvl="1"/>
            <a:r>
              <a:rPr lang="en-US" dirty="0" smtClean="0">
                <a:solidFill>
                  <a:schemeClr val="bg1"/>
                </a:solidFill>
                <a:latin typeface="+mj-lt"/>
              </a:rPr>
              <a:t>Who</a:t>
            </a:r>
          </a:p>
          <a:p>
            <a:pPr lvl="1"/>
            <a:r>
              <a:rPr lang="en-US" dirty="0" smtClean="0">
                <a:solidFill>
                  <a:schemeClr val="bg1"/>
                </a:solidFill>
                <a:latin typeface="+mj-lt"/>
              </a:rPr>
              <a:t>What</a:t>
            </a:r>
          </a:p>
          <a:p>
            <a:pPr lvl="1"/>
            <a:r>
              <a:rPr lang="en-US" dirty="0" smtClean="0">
                <a:solidFill>
                  <a:schemeClr val="bg1"/>
                </a:solidFill>
                <a:latin typeface="+mj-lt"/>
              </a:rPr>
              <a:t>How it was impactful</a:t>
            </a:r>
            <a:endParaRPr lang="en-US" dirty="0">
              <a:solidFill>
                <a:schemeClr val="bg1"/>
              </a:solidFill>
              <a:latin typeface="+mj-lt"/>
            </a:endParaRPr>
          </a:p>
        </p:txBody>
      </p:sp>
    </p:spTree>
    <p:extLst>
      <p:ext uri="{BB962C8B-B14F-4D97-AF65-F5344CB8AC3E}">
        <p14:creationId xmlns:p14="http://schemas.microsoft.com/office/powerpoint/2010/main" val="3172547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076"/>
          <a:stretch/>
        </p:blipFill>
        <p:spPr>
          <a:xfrm>
            <a:off x="0" y="0"/>
            <a:ext cx="13004800" cy="9753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3188" y="6546715"/>
            <a:ext cx="5378424" cy="3206885"/>
          </a:xfrm>
          <a:prstGeom prst="rect">
            <a:avLst/>
          </a:prstGeom>
        </p:spPr>
      </p:pic>
    </p:spTree>
    <p:extLst>
      <p:ext uri="{BB962C8B-B14F-4D97-AF65-F5344CB8AC3E}">
        <p14:creationId xmlns:p14="http://schemas.microsoft.com/office/powerpoint/2010/main" val="299949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Next Steps for the Project</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latin typeface="+mj-lt"/>
              </a:rPr>
              <a:t>The design will be completed [estimated date]</a:t>
            </a:r>
          </a:p>
          <a:p>
            <a:r>
              <a:rPr lang="en-US" dirty="0" smtClean="0">
                <a:solidFill>
                  <a:schemeClr val="bg1"/>
                </a:solidFill>
                <a:latin typeface="+mj-lt"/>
              </a:rPr>
              <a:t>Construction is hoped to be started [estimated date]</a:t>
            </a:r>
          </a:p>
          <a:p>
            <a:r>
              <a:rPr lang="en-US" dirty="0" smtClean="0">
                <a:solidFill>
                  <a:schemeClr val="bg1"/>
                </a:solidFill>
                <a:latin typeface="+mj-lt"/>
              </a:rPr>
              <a:t>The project is hoped to be completed [estimated project completion date]</a:t>
            </a:r>
          </a:p>
          <a:p>
            <a:r>
              <a:rPr lang="en-US" dirty="0" smtClean="0">
                <a:solidFill>
                  <a:schemeClr val="bg1"/>
                </a:solidFill>
                <a:latin typeface="+mj-lt"/>
              </a:rPr>
              <a:t>Current ministry challenges</a:t>
            </a:r>
          </a:p>
          <a:p>
            <a:pPr lvl="1"/>
            <a:r>
              <a:rPr lang="en-US" dirty="0" smtClean="0">
                <a:solidFill>
                  <a:schemeClr val="bg1"/>
                </a:solidFill>
                <a:latin typeface="+mj-lt"/>
              </a:rPr>
              <a:t>List challenges</a:t>
            </a:r>
          </a:p>
          <a:p>
            <a:pPr lvl="1"/>
            <a:endParaRPr lang="en-US" dirty="0" smtClean="0">
              <a:solidFill>
                <a:schemeClr val="bg1"/>
              </a:solidFill>
              <a:latin typeface="+mj-lt"/>
            </a:endParaRPr>
          </a:p>
        </p:txBody>
      </p:sp>
    </p:spTree>
    <p:extLst>
      <p:ext uri="{BB962C8B-B14F-4D97-AF65-F5344CB8AC3E}">
        <p14:creationId xmlns:p14="http://schemas.microsoft.com/office/powerpoint/2010/main" val="21113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466861"/>
            <a:ext cx="11217275" cy="1348876"/>
          </a:xfrm>
        </p:spPr>
        <p:txBody>
          <a:bodyPr/>
          <a:lstStyle/>
          <a:p>
            <a:r>
              <a:rPr lang="en-US" dirty="0" smtClean="0">
                <a:solidFill>
                  <a:schemeClr val="bg1"/>
                </a:solidFill>
              </a:rPr>
              <a:t>Get Involved</a:t>
            </a:r>
            <a:endParaRPr lang="en-US" dirty="0">
              <a:solidFill>
                <a:schemeClr val="bg1"/>
              </a:solidFill>
            </a:endParaRPr>
          </a:p>
        </p:txBody>
      </p:sp>
      <p:pic>
        <p:nvPicPr>
          <p:cNvPr id="5" name="Picture 4"/>
          <p:cNvPicPr>
            <a:picLocks noChangeAspect="1"/>
          </p:cNvPicPr>
          <p:nvPr/>
        </p:nvPicPr>
        <p:blipFill rotWithShape="1">
          <a:blip r:embed="rId2"/>
          <a:srcRect l="59943" t="7429" r="20057" b="12570"/>
          <a:stretch/>
        </p:blipFill>
        <p:spPr>
          <a:xfrm>
            <a:off x="4334934" y="0"/>
            <a:ext cx="8669866" cy="9753600"/>
          </a:xfrm>
          <a:prstGeom prst="rect">
            <a:avLst/>
          </a:prstGeom>
        </p:spPr>
      </p:pic>
    </p:spTree>
    <p:extLst>
      <p:ext uri="{BB962C8B-B14F-4D97-AF65-F5344CB8AC3E}">
        <p14:creationId xmlns:p14="http://schemas.microsoft.com/office/powerpoint/2010/main" val="2511473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3761" y="453799"/>
            <a:ext cx="11217275" cy="1518693"/>
          </a:xfrm>
        </p:spPr>
        <p:txBody>
          <a:bodyPr>
            <a:normAutofit/>
          </a:bodyPr>
          <a:lstStyle/>
          <a:p>
            <a:r>
              <a:rPr lang="en-US" dirty="0" smtClean="0">
                <a:solidFill>
                  <a:schemeClr val="bg1"/>
                </a:solidFill>
              </a:rPr>
              <a:t>Thank you</a:t>
            </a:r>
            <a:r>
              <a:rPr lang="en-US" dirty="0">
                <a:solidFill>
                  <a:schemeClr val="bg1"/>
                </a:solidFill>
              </a:rPr>
              <a:t>	</a:t>
            </a:r>
            <a:r>
              <a:rPr lang="en-US" dirty="0" smtClean="0">
                <a:solidFill>
                  <a:schemeClr val="bg1"/>
                </a:solidFill>
              </a:rPr>
              <a:t>						Questions?</a:t>
            </a:r>
            <a:endParaRPr lang="en-US" dirty="0">
              <a:solidFill>
                <a:schemeClr val="bg1"/>
              </a:solidFill>
            </a:endParaRPr>
          </a:p>
        </p:txBody>
      </p:sp>
      <p:sp>
        <p:nvSpPr>
          <p:cNvPr id="6" name="TextBox 5"/>
          <p:cNvSpPr txBox="1"/>
          <p:nvPr/>
        </p:nvSpPr>
        <p:spPr>
          <a:xfrm>
            <a:off x="1616428" y="3801291"/>
            <a:ext cx="9771943" cy="646331"/>
          </a:xfrm>
          <a:prstGeom prst="rect">
            <a:avLst/>
          </a:prstGeom>
          <a:noFill/>
        </p:spPr>
        <p:txBody>
          <a:bodyPr wrap="square" rtlCol="0">
            <a:spAutoFit/>
          </a:bodyPr>
          <a:lstStyle/>
          <a:p>
            <a:r>
              <a:rPr lang="en-US" i="1" dirty="0" smtClean="0">
                <a:solidFill>
                  <a:schemeClr val="bg1"/>
                </a:solidFill>
                <a:latin typeface="+mj-lt"/>
              </a:rPr>
              <a:t>Insert picture of you in-country here</a:t>
            </a:r>
            <a:endParaRPr lang="en-US" i="1" dirty="0">
              <a:solidFill>
                <a:schemeClr val="bg1"/>
              </a:solidFill>
              <a:latin typeface="+mj-lt"/>
            </a:endParaRPr>
          </a:p>
        </p:txBody>
      </p:sp>
    </p:spTree>
    <p:extLst>
      <p:ext uri="{BB962C8B-B14F-4D97-AF65-F5344CB8AC3E}">
        <p14:creationId xmlns:p14="http://schemas.microsoft.com/office/powerpoint/2010/main" val="136679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ea typeface="Open Sans" panose="020B0606030504020204" pitchFamily="34" charset="0"/>
                <a:cs typeface="Open Sans" panose="020B0606030504020204" pitchFamily="34" charset="0"/>
              </a:rPr>
              <a:t>[Your Name]’s Trip to [country] with Engineering Ministries International</a:t>
            </a:r>
            <a:endParaRPr lang="en-US" dirty="0">
              <a:solidFill>
                <a:schemeClr val="bg1"/>
              </a:solidFill>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p:txBody>
          <a:bodyPr/>
          <a:lstStyle/>
          <a:p>
            <a:pPr marL="0" indent="0" algn="ctr">
              <a:buNone/>
            </a:pPr>
            <a:endParaRPr lang="en-US" i="1" dirty="0" smtClean="0">
              <a:solidFill>
                <a:schemeClr val="bg1"/>
              </a:solidFill>
              <a:latin typeface="+mj-lt"/>
            </a:endParaRPr>
          </a:p>
          <a:p>
            <a:pPr marL="0" indent="0" algn="ctr">
              <a:buNone/>
            </a:pPr>
            <a:endParaRPr lang="en-US" i="1" dirty="0">
              <a:solidFill>
                <a:schemeClr val="bg1"/>
              </a:solidFill>
              <a:latin typeface="+mj-lt"/>
            </a:endParaRPr>
          </a:p>
          <a:p>
            <a:pPr marL="0" indent="0" algn="ctr">
              <a:buNone/>
            </a:pPr>
            <a:endParaRPr lang="en-US" i="1" dirty="0" smtClean="0">
              <a:solidFill>
                <a:schemeClr val="bg1"/>
              </a:solidFill>
              <a:latin typeface="+mj-lt"/>
              <a:ea typeface="Open Sans" panose="020B0606030504020204" pitchFamily="34" charset="0"/>
              <a:cs typeface="Open Sans" panose="020B0606030504020204" pitchFamily="34" charset="0"/>
            </a:endParaRPr>
          </a:p>
          <a:p>
            <a:pPr marL="0" indent="0" algn="ctr">
              <a:buNone/>
            </a:pPr>
            <a:r>
              <a:rPr lang="en-US" i="1" dirty="0" smtClean="0">
                <a:solidFill>
                  <a:schemeClr val="bg1"/>
                </a:solidFill>
                <a:latin typeface="+mj-lt"/>
                <a:ea typeface="Open Sans" panose="020B0606030504020204" pitchFamily="34" charset="0"/>
                <a:cs typeface="Open Sans" panose="020B0606030504020204" pitchFamily="34" charset="0"/>
              </a:rPr>
              <a:t>Insert picture of you in-country here.</a:t>
            </a:r>
          </a:p>
          <a:p>
            <a:pPr marL="0" indent="0" algn="ctr">
              <a:buNone/>
            </a:pPr>
            <a:r>
              <a:rPr lang="en-US" i="1" dirty="0" smtClean="0">
                <a:solidFill>
                  <a:schemeClr val="bg1"/>
                </a:solidFill>
                <a:latin typeface="+mj-lt"/>
                <a:ea typeface="Open Sans" panose="020B0606030504020204" pitchFamily="34" charset="0"/>
                <a:cs typeface="Open Sans" panose="020B0606030504020204" pitchFamily="34" charset="0"/>
              </a:rPr>
              <a:t>Tell a quick teaser story of your trip.</a:t>
            </a:r>
            <a:endParaRPr lang="en-US" i="1" dirty="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2318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519"/>
          <a:stretch/>
        </p:blipFill>
        <p:spPr>
          <a:xfrm>
            <a:off x="390861" y="241098"/>
            <a:ext cx="6490153" cy="400338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827"/>
          <a:stretch/>
        </p:blipFill>
        <p:spPr>
          <a:xfrm>
            <a:off x="390862" y="4244484"/>
            <a:ext cx="6490153" cy="3963192"/>
          </a:xfrm>
          <a:prstGeom prst="rect">
            <a:avLst/>
          </a:prstGeom>
        </p:spPr>
      </p:pic>
      <p:sp>
        <p:nvSpPr>
          <p:cNvPr id="7" name="Title 1"/>
          <p:cNvSpPr txBox="1">
            <a:spLocks/>
          </p:cNvSpPr>
          <p:nvPr/>
        </p:nvSpPr>
        <p:spPr>
          <a:xfrm>
            <a:off x="7000568" y="772911"/>
            <a:ext cx="4372077" cy="12072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dirty="0" smtClean="0">
                <a:solidFill>
                  <a:schemeClr val="bg1"/>
                </a:solidFill>
              </a:rPr>
              <a:t>Who Is EMI</a:t>
            </a:r>
          </a:p>
        </p:txBody>
      </p:sp>
      <p:sp>
        <p:nvSpPr>
          <p:cNvPr id="8" name="Rectangle 7"/>
          <p:cNvSpPr/>
          <p:nvPr/>
        </p:nvSpPr>
        <p:spPr>
          <a:xfrm>
            <a:off x="7000568" y="2192923"/>
            <a:ext cx="5712542" cy="5016758"/>
          </a:xfrm>
          <a:prstGeom prst="rect">
            <a:avLst/>
          </a:prstGeom>
        </p:spPr>
        <p:txBody>
          <a:bodyPr wrap="square">
            <a:spAutoFit/>
          </a:bodyPr>
          <a:lstStyle/>
          <a:p>
            <a:pPr algn="l"/>
            <a:r>
              <a:rPr lang="en-ZA" sz="2000" b="1" dirty="0">
                <a:solidFill>
                  <a:schemeClr val="bg1"/>
                </a:solidFill>
                <a:latin typeface="+mj-lt"/>
              </a:rPr>
              <a:t>EMI</a:t>
            </a:r>
            <a:r>
              <a:rPr lang="en-ZA" sz="2000" dirty="0">
                <a:solidFill>
                  <a:schemeClr val="bg1"/>
                </a:solidFill>
                <a:latin typeface="+mj-lt"/>
              </a:rPr>
              <a:t> is an international development organisation made up of architects, engineers, surveyors, construction managers and other built environment professionals who use their skills to serve the poor and least reached worldwide.  </a:t>
            </a:r>
          </a:p>
          <a:p>
            <a:pPr algn="l"/>
            <a:endParaRPr lang="en-ZA" sz="2000" dirty="0">
              <a:solidFill>
                <a:schemeClr val="bg1"/>
              </a:solidFill>
              <a:latin typeface="+mj-lt"/>
            </a:endParaRPr>
          </a:p>
          <a:p>
            <a:pPr algn="l"/>
            <a:r>
              <a:rPr lang="en-ZA" sz="2000" b="1" dirty="0">
                <a:solidFill>
                  <a:schemeClr val="bg1"/>
                </a:solidFill>
                <a:latin typeface="+mj-lt"/>
              </a:rPr>
              <a:t>EMI</a:t>
            </a:r>
            <a:r>
              <a:rPr lang="en-ZA" sz="2000" dirty="0">
                <a:solidFill>
                  <a:schemeClr val="bg1"/>
                </a:solidFill>
                <a:latin typeface="+mj-lt"/>
              </a:rPr>
              <a:t>’s multidisciplinary design teams collaborate with non-profit organisations and with Christian ministries to design culturally appropriate facilities that are sustainable, affordable and transformational. We design hospitals, schools, churches, children’s homes, water systems and many other facilities that catalyse our partner organisations to fulfil their calling and transform their communities.  </a:t>
            </a:r>
          </a:p>
          <a:p>
            <a:pPr algn="l"/>
            <a:endParaRPr lang="en-ZA" sz="2000" dirty="0">
              <a:solidFill>
                <a:schemeClr val="bg1"/>
              </a:solidFill>
              <a:latin typeface="+mj-lt"/>
            </a:endParaRPr>
          </a:p>
          <a:p>
            <a:pPr algn="l"/>
            <a:r>
              <a:rPr lang="en-ZA" sz="2000" b="1" dirty="0">
                <a:solidFill>
                  <a:schemeClr val="bg1"/>
                </a:solidFill>
                <a:latin typeface="+mj-lt"/>
              </a:rPr>
              <a:t>Together we are designing a world of hope.</a:t>
            </a:r>
          </a:p>
        </p:txBody>
      </p:sp>
    </p:spTree>
    <p:extLst>
      <p:ext uri="{BB962C8B-B14F-4D97-AF65-F5344CB8AC3E}">
        <p14:creationId xmlns:p14="http://schemas.microsoft.com/office/powerpoint/2010/main" val="4015974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408"/>
          <a:stretch/>
        </p:blipFill>
        <p:spPr>
          <a:xfrm>
            <a:off x="0" y="304800"/>
            <a:ext cx="13004800" cy="7944756"/>
          </a:xfrm>
          <a:prstGeom prst="rect">
            <a:avLst/>
          </a:prstGeom>
          <a:effectLst>
            <a:outerShdw sx="1000" sy="1000" algn="ctr" rotWithShape="0">
              <a:schemeClr val="accent4">
                <a:lumMod val="60000"/>
                <a:lumOff val="40000"/>
              </a:schemeClr>
            </a:outerShdw>
          </a:effectLst>
        </p:spPr>
      </p:pic>
      <p:sp>
        <p:nvSpPr>
          <p:cNvPr id="7" name="Rectangle 6"/>
          <p:cNvSpPr/>
          <p:nvPr/>
        </p:nvSpPr>
        <p:spPr>
          <a:xfrm>
            <a:off x="-1" y="904963"/>
            <a:ext cx="13004800" cy="1873251"/>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569188" y="1241423"/>
            <a:ext cx="9866421" cy="1200329"/>
          </a:xfrm>
          <a:prstGeom prst="rect">
            <a:avLst/>
          </a:prstGeom>
          <a:noFill/>
        </p:spPr>
        <p:txBody>
          <a:bodyPr wrap="square" rtlCol="0">
            <a:spAutoFit/>
          </a:bodyPr>
          <a:lstStyle/>
          <a:p>
            <a:r>
              <a:rPr lang="en-US" dirty="0" smtClean="0">
                <a:solidFill>
                  <a:schemeClr val="bg1"/>
                </a:solidFill>
                <a:latin typeface="Calibri body (Headings)"/>
              </a:rPr>
              <a:t>Our </a:t>
            </a:r>
            <a:r>
              <a:rPr lang="en-US" b="1" dirty="0" smtClean="0">
                <a:solidFill>
                  <a:schemeClr val="bg1"/>
                </a:solidFill>
                <a:latin typeface="Calibri body (Headings)"/>
              </a:rPr>
              <a:t>vision</a:t>
            </a:r>
            <a:r>
              <a:rPr lang="en-US" dirty="0" smtClean="0">
                <a:solidFill>
                  <a:schemeClr val="bg1"/>
                </a:solidFill>
                <a:latin typeface="Calibri body (Headings)"/>
              </a:rPr>
              <a:t> is to see people restored by God and the world restored through design.</a:t>
            </a:r>
          </a:p>
        </p:txBody>
      </p:sp>
    </p:spTree>
    <p:extLst>
      <p:ext uri="{BB962C8B-B14F-4D97-AF65-F5344CB8AC3E}">
        <p14:creationId xmlns:p14="http://schemas.microsoft.com/office/powerpoint/2010/main" val="467436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12992100" cy="7289800"/>
          </a:xfrm>
          <a:prstGeom prst="rect">
            <a:avLst/>
          </a:prstGeom>
        </p:spPr>
      </p:pic>
      <p:sp>
        <p:nvSpPr>
          <p:cNvPr id="6" name="Rectangle 5"/>
          <p:cNvSpPr/>
          <p:nvPr/>
        </p:nvSpPr>
        <p:spPr>
          <a:xfrm>
            <a:off x="-12700" y="5057676"/>
            <a:ext cx="13004800" cy="2054324"/>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15950" y="5207675"/>
            <a:ext cx="11334750" cy="1754326"/>
          </a:xfrm>
          <a:prstGeom prst="rect">
            <a:avLst/>
          </a:prstGeom>
        </p:spPr>
        <p:txBody>
          <a:bodyPr wrap="square">
            <a:spAutoFit/>
          </a:bodyPr>
          <a:lstStyle/>
          <a:p>
            <a:r>
              <a:rPr lang="en-US" dirty="0">
                <a:solidFill>
                  <a:schemeClr val="bg1"/>
                </a:solidFill>
                <a:latin typeface="Calibri body (Headings)"/>
              </a:rPr>
              <a:t>Our </a:t>
            </a:r>
            <a:r>
              <a:rPr lang="en-US" b="1" dirty="0">
                <a:solidFill>
                  <a:schemeClr val="bg1"/>
                </a:solidFill>
                <a:latin typeface="Calibri body (Headings)"/>
              </a:rPr>
              <a:t>mission</a:t>
            </a:r>
            <a:r>
              <a:rPr lang="en-US" dirty="0">
                <a:solidFill>
                  <a:schemeClr val="bg1"/>
                </a:solidFill>
                <a:latin typeface="Calibri body (Headings)"/>
              </a:rPr>
              <a:t> is to develop people, design structures, and construct facilities which serve communities and the Church</a:t>
            </a:r>
            <a:r>
              <a:rPr lang="en-US" dirty="0" smtClean="0">
                <a:solidFill>
                  <a:schemeClr val="bg1"/>
                </a:solidFill>
                <a:latin typeface="Calibri body (Headings)"/>
              </a:rPr>
              <a:t>.</a:t>
            </a:r>
            <a:endParaRPr lang="en-US" dirty="0">
              <a:solidFill>
                <a:schemeClr val="bg1"/>
              </a:solidFill>
              <a:latin typeface="Calibri body (Headings)"/>
            </a:endParaRPr>
          </a:p>
        </p:txBody>
      </p:sp>
    </p:spTree>
    <p:extLst>
      <p:ext uri="{BB962C8B-B14F-4D97-AF65-F5344CB8AC3E}">
        <p14:creationId xmlns:p14="http://schemas.microsoft.com/office/powerpoint/2010/main" val="3037581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55" t="12581" r="12909" b="11111"/>
          <a:stretch/>
        </p:blipFill>
        <p:spPr>
          <a:xfrm>
            <a:off x="2266174" y="355600"/>
            <a:ext cx="8122425" cy="8282036"/>
          </a:xfrm>
          <a:prstGeom prst="rect">
            <a:avLst/>
          </a:prstGeom>
        </p:spPr>
      </p:pic>
    </p:spTree>
    <p:extLst>
      <p:ext uri="{BB962C8B-B14F-4D97-AF65-F5344CB8AC3E}">
        <p14:creationId xmlns:p14="http://schemas.microsoft.com/office/powerpoint/2010/main" val="2969806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517"/>
          <a:stretch/>
        </p:blipFill>
        <p:spPr>
          <a:xfrm>
            <a:off x="0" y="0"/>
            <a:ext cx="7188216" cy="77724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1140" y="491180"/>
            <a:ext cx="5861725" cy="39154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529" y="4630366"/>
            <a:ext cx="5935838" cy="3959158"/>
          </a:xfrm>
          <a:prstGeom prst="rect">
            <a:avLst/>
          </a:prstGeom>
        </p:spPr>
      </p:pic>
    </p:spTree>
    <p:extLst>
      <p:ext uri="{BB962C8B-B14F-4D97-AF65-F5344CB8AC3E}">
        <p14:creationId xmlns:p14="http://schemas.microsoft.com/office/powerpoint/2010/main" val="190157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170"/>
          <a:stretch/>
        </p:blipFill>
        <p:spPr>
          <a:xfrm>
            <a:off x="0" y="0"/>
            <a:ext cx="7137416" cy="77724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597" y="594378"/>
            <a:ext cx="5934931" cy="39581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597" y="4757131"/>
            <a:ext cx="5920795" cy="3949124"/>
          </a:xfrm>
          <a:prstGeom prst="rect">
            <a:avLst/>
          </a:prstGeom>
        </p:spPr>
      </p:pic>
    </p:spTree>
    <p:extLst>
      <p:ext uri="{BB962C8B-B14F-4D97-AF65-F5344CB8AC3E}">
        <p14:creationId xmlns:p14="http://schemas.microsoft.com/office/powerpoint/2010/main" val="2051736453"/>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Extrabold"/>
        <a:ea typeface="Open Sans Extrabold"/>
        <a:cs typeface="Open Sans Extra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TotalTime>
  <Words>375</Words>
  <Application>Microsoft Office PowerPoint</Application>
  <PresentationFormat>Custom</PresentationFormat>
  <Paragraphs>77</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body (Headings)</vt:lpstr>
      <vt:lpstr>Calibri Light</vt:lpstr>
      <vt:lpstr>Helvetica Neue</vt:lpstr>
      <vt:lpstr>Open Sans</vt:lpstr>
      <vt:lpstr>2_Custom Design</vt:lpstr>
      <vt:lpstr>3_Custom Design</vt:lpstr>
      <vt:lpstr>PowerPoint Presentation</vt:lpstr>
      <vt:lpstr>PowerPoint Presentation</vt:lpstr>
      <vt:lpstr>[Your Name]’s Trip to [country] with Engineering Ministries International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type] Design in [Country] with EMI</vt:lpstr>
      <vt:lpstr>[Country Name]</vt:lpstr>
      <vt:lpstr>The Ministry</vt:lpstr>
      <vt:lpstr>The Project</vt:lpstr>
      <vt:lpstr>[Personal Story Title]</vt:lpstr>
      <vt:lpstr>Next Steps for the Project</vt:lpstr>
      <vt:lpstr>Get Involved</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Winkler</dc:creator>
  <cp:lastModifiedBy>Janelle Prange</cp:lastModifiedBy>
  <cp:revision>59</cp:revision>
  <dcterms:modified xsi:type="dcterms:W3CDTF">2022-07-27T05:42:55Z</dcterms:modified>
</cp:coreProperties>
</file>